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sldIdLst>
    <p:sldId id="259" r:id="rId5"/>
  </p:sldIdLst>
  <p:sldSz cx="30816550" cy="43056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BB"/>
    <a:srgbClr val="FFEB87"/>
    <a:srgbClr val="EEE3AB"/>
    <a:srgbClr val="BA3F1D"/>
    <a:srgbClr val="FFB30F"/>
    <a:srgbClr val="800080"/>
    <a:srgbClr val="E00020"/>
    <a:srgbClr val="FF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B2C8-10B5-4205-8F86-FE7A446D539E}" v="1" dt="2023-09-26T06:16:12.191"/>
    <p1510:client id="{9F5A4C45-8917-40FC-ACA1-585B53A76AB7}" v="16" dt="2023-09-26T06:15:55.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 d="100"/>
          <a:sy n="13" d="100"/>
        </p:scale>
        <p:origin x="261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F62-86D8-402D-B735-90423DD750BA}" type="datetimeFigureOut">
              <a:rPr lang="nl-BE" smtClean="0"/>
              <a:t>6/05/2024</a:t>
            </a:fld>
            <a:endParaRPr lang="nl-BE"/>
          </a:p>
        </p:txBody>
      </p:sp>
      <p:sp>
        <p:nvSpPr>
          <p:cNvPr id="4" name="Tijdelijke aanduiding voor dia-afbeelding 3"/>
          <p:cNvSpPr>
            <a:spLocks noGrp="1" noRot="1" noChangeAspect="1"/>
          </p:cNvSpPr>
          <p:nvPr>
            <p:ph type="sldImg" idx="2"/>
          </p:nvPr>
        </p:nvSpPr>
        <p:spPr>
          <a:xfrm>
            <a:off x="2324100" y="1143000"/>
            <a:ext cx="2209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C978A-CD55-4F19-93E8-BF36DF9A91D6}" type="slidenum">
              <a:rPr lang="nl-BE" smtClean="0"/>
              <a:t>‹nr.›</a:t>
            </a:fld>
            <a:endParaRPr lang="nl-BE"/>
          </a:p>
        </p:txBody>
      </p:sp>
    </p:spTree>
    <p:extLst>
      <p:ext uri="{BB962C8B-B14F-4D97-AF65-F5344CB8AC3E}">
        <p14:creationId xmlns:p14="http://schemas.microsoft.com/office/powerpoint/2010/main" val="381882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2A5734E-4DB8-EE8B-F68F-1169DDD5B44A}"/>
              </a:ext>
            </a:extLst>
          </p:cNvPr>
          <p:cNvSpPr>
            <a:spLocks noGrp="1"/>
          </p:cNvSpPr>
          <p:nvPr>
            <p:ph idx="1" hasCustomPrompt="1"/>
          </p:nvPr>
        </p:nvSpPr>
        <p:spPr>
          <a:xfrm>
            <a:off x="1908275" y="2122717"/>
            <a:ext cx="26579274" cy="1257300"/>
          </a:xfrm>
          <a:prstGeom prst="rect">
            <a:avLst/>
          </a:prstGeom>
        </p:spPr>
        <p:txBody>
          <a:bodyPr vert="horz" lIns="91440" tIns="45720" rIns="91440" bIns="45720" rtlCol="0">
            <a:normAutofit/>
          </a:bodyPr>
          <a:lstStyle>
            <a:lvl1pPr>
              <a:defRPr/>
            </a:lvl1pPr>
          </a:lstStyle>
          <a:p>
            <a:pPr lvl="0"/>
            <a:r>
              <a:rPr lang="en-US" err="1"/>
              <a:t>Subtitel</a:t>
            </a:r>
            <a:endParaRPr lang="en-US"/>
          </a:p>
        </p:txBody>
      </p:sp>
      <p:sp>
        <p:nvSpPr>
          <p:cNvPr id="6" name="Title Placeholder 1">
            <a:extLst>
              <a:ext uri="{FF2B5EF4-FFF2-40B4-BE49-F238E27FC236}">
                <a16:creationId xmlns:a16="http://schemas.microsoft.com/office/drawing/2014/main" id="{644C3067-E264-D697-4222-E27774BAEE24}"/>
              </a:ext>
            </a:extLst>
          </p:cNvPr>
          <p:cNvSpPr>
            <a:spLocks noGrp="1"/>
          </p:cNvSpPr>
          <p:nvPr>
            <p:ph type="title"/>
          </p:nvPr>
        </p:nvSpPr>
        <p:spPr>
          <a:xfrm>
            <a:off x="1908275" y="4038760"/>
            <a:ext cx="27000000" cy="3365498"/>
          </a:xfrm>
          <a:prstGeom prst="rect">
            <a:avLst/>
          </a:prstGeom>
        </p:spPr>
        <p:txBody>
          <a:bodyPr vert="horz" lIns="91440" tIns="45720" rIns="91440" bIns="45720" rtlCol="0" anchor="t">
            <a:normAutofit/>
          </a:bodyPr>
          <a:lstStyle/>
          <a:p>
            <a:r>
              <a:rPr lang="nl-NL"/>
              <a:t>Klik om stijl te bewerken</a:t>
            </a:r>
            <a:endParaRPr lang="en-US"/>
          </a:p>
        </p:txBody>
      </p:sp>
    </p:spTree>
    <p:extLst>
      <p:ext uri="{BB962C8B-B14F-4D97-AF65-F5344CB8AC3E}">
        <p14:creationId xmlns:p14="http://schemas.microsoft.com/office/powerpoint/2010/main" val="1580104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Afbeelding 9" descr="Afbeelding met Lettertype, Graphics, tekst, grafische vormgeving&#10;&#10;Automatisch gegenereerde beschrijving">
            <a:extLst>
              <a:ext uri="{FF2B5EF4-FFF2-40B4-BE49-F238E27FC236}">
                <a16:creationId xmlns:a16="http://schemas.microsoft.com/office/drawing/2014/main" id="{D57C3E6A-0796-4D8E-D805-DA3CBB91BC3A}"/>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a:off x="24860250" y="1463974"/>
            <a:ext cx="4607706" cy="1656754"/>
          </a:xfrm>
          <a:prstGeom prst="rect">
            <a:avLst/>
          </a:prstGeom>
        </p:spPr>
      </p:pic>
    </p:spTree>
    <p:extLst>
      <p:ext uri="{BB962C8B-B14F-4D97-AF65-F5344CB8AC3E}">
        <p14:creationId xmlns:p14="http://schemas.microsoft.com/office/powerpoint/2010/main" val="204128894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081619" rtl="0" eaLnBrk="1" latinLnBrk="0" hangingPunct="1">
        <a:lnSpc>
          <a:spcPct val="90000"/>
        </a:lnSpc>
        <a:spcBef>
          <a:spcPct val="0"/>
        </a:spcBef>
        <a:buNone/>
        <a:defRPr sz="9600" kern="1200">
          <a:solidFill>
            <a:schemeClr val="tx1"/>
          </a:solidFill>
          <a:latin typeface="Segoe UI Black" panose="020B0A02040204020203" pitchFamily="34" charset="0"/>
          <a:ea typeface="Segoe UI Black" panose="020B0A02040204020203" pitchFamily="34" charset="0"/>
          <a:cs typeface="+mj-cs"/>
        </a:defRPr>
      </a:lvl1pPr>
    </p:titleStyle>
    <p:bodyStyle>
      <a:lvl1pPr marL="0" indent="0" algn="l" defTabSz="3081619" rtl="0" eaLnBrk="1" latinLnBrk="0" hangingPunct="1">
        <a:lnSpc>
          <a:spcPct val="90000"/>
        </a:lnSpc>
        <a:spcBef>
          <a:spcPts val="3370"/>
        </a:spcBef>
        <a:buFont typeface="Arial" panose="020B0604020202020204" pitchFamily="34" charset="0"/>
        <a:buNone/>
        <a:defRPr sz="4000" kern="1200">
          <a:solidFill>
            <a:schemeClr val="tx1"/>
          </a:solidFill>
          <a:latin typeface="Segoe UI" panose="020B0502040204020203" pitchFamily="34" charset="0"/>
          <a:ea typeface="+mn-ea"/>
          <a:cs typeface="Segoe UI" panose="020B0502040204020203" pitchFamily="34" charset="0"/>
        </a:defRPr>
      </a:lvl1pPr>
      <a:lvl2pPr marL="2311215" indent="-770405" algn="l" defTabSz="3081619" rtl="0" eaLnBrk="1" latinLnBrk="0" hangingPunct="1">
        <a:lnSpc>
          <a:spcPct val="90000"/>
        </a:lnSpc>
        <a:spcBef>
          <a:spcPts val="1685"/>
        </a:spcBef>
        <a:buFont typeface="Arial" panose="020B0604020202020204" pitchFamily="34" charset="0"/>
        <a:buChar char="•"/>
        <a:defRPr sz="8088" kern="1200">
          <a:solidFill>
            <a:schemeClr val="tx1"/>
          </a:solidFill>
          <a:latin typeface="Segoe UI" panose="020B0502040204020203" pitchFamily="34" charset="0"/>
          <a:ea typeface="+mn-ea"/>
          <a:cs typeface="Segoe UI" panose="020B0502040204020203" pitchFamily="34" charset="0"/>
        </a:defRPr>
      </a:lvl2pPr>
      <a:lvl3pPr marL="3852024" indent="-770405" algn="l" defTabSz="3081619" rtl="0" eaLnBrk="1" latinLnBrk="0" hangingPunct="1">
        <a:lnSpc>
          <a:spcPct val="90000"/>
        </a:lnSpc>
        <a:spcBef>
          <a:spcPts val="1685"/>
        </a:spcBef>
        <a:buFont typeface="Arial" panose="020B0604020202020204" pitchFamily="34" charset="0"/>
        <a:buChar char="•"/>
        <a:defRPr sz="6740" kern="1200">
          <a:solidFill>
            <a:schemeClr val="tx1"/>
          </a:solidFill>
          <a:latin typeface="Segoe UI" panose="020B0502040204020203" pitchFamily="34" charset="0"/>
          <a:ea typeface="+mn-ea"/>
          <a:cs typeface="Segoe UI" panose="020B0502040204020203" pitchFamily="34" charset="0"/>
        </a:defRPr>
      </a:lvl3pPr>
      <a:lvl4pPr marL="539283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4pPr>
      <a:lvl5pPr marL="6933644"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Segoe UI" panose="020B0502040204020203" pitchFamily="34" charset="0"/>
          <a:ea typeface="+mn-ea"/>
          <a:cs typeface="Segoe UI" panose="020B0502040204020203" pitchFamily="34" charset="0"/>
        </a:defRPr>
      </a:lvl5pPr>
      <a:lvl6pPr marL="847445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6pPr>
      <a:lvl7pPr marL="1001526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7pPr>
      <a:lvl8pPr marL="1155607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8pPr>
      <a:lvl9pPr marL="13096883" indent="-770405" algn="l" defTabSz="3081619" rtl="0" eaLnBrk="1" latinLnBrk="0" hangingPunct="1">
        <a:lnSpc>
          <a:spcPct val="90000"/>
        </a:lnSpc>
        <a:spcBef>
          <a:spcPts val="1685"/>
        </a:spcBef>
        <a:buFont typeface="Arial" panose="020B0604020202020204" pitchFamily="34" charset="0"/>
        <a:buChar char="•"/>
        <a:defRPr sz="6066" kern="1200">
          <a:solidFill>
            <a:schemeClr val="tx1"/>
          </a:solidFill>
          <a:latin typeface="+mn-lt"/>
          <a:ea typeface="+mn-ea"/>
          <a:cs typeface="+mn-cs"/>
        </a:defRPr>
      </a:lvl9pPr>
    </p:bodyStyle>
    <p:otherStyle>
      <a:defPPr>
        <a:defRPr lang="en-US"/>
      </a:defPPr>
      <a:lvl1pPr marL="0" algn="l" defTabSz="3081619" rtl="0" eaLnBrk="1" latinLnBrk="0" hangingPunct="1">
        <a:defRPr sz="6066" kern="1200">
          <a:solidFill>
            <a:schemeClr val="tx1"/>
          </a:solidFill>
          <a:latin typeface="+mn-lt"/>
          <a:ea typeface="+mn-ea"/>
          <a:cs typeface="+mn-cs"/>
        </a:defRPr>
      </a:lvl1pPr>
      <a:lvl2pPr marL="1540810" algn="l" defTabSz="3081619" rtl="0" eaLnBrk="1" latinLnBrk="0" hangingPunct="1">
        <a:defRPr sz="6066" kern="1200">
          <a:solidFill>
            <a:schemeClr val="tx1"/>
          </a:solidFill>
          <a:latin typeface="+mn-lt"/>
          <a:ea typeface="+mn-ea"/>
          <a:cs typeface="+mn-cs"/>
        </a:defRPr>
      </a:lvl2pPr>
      <a:lvl3pPr marL="3081619" algn="l" defTabSz="3081619" rtl="0" eaLnBrk="1" latinLnBrk="0" hangingPunct="1">
        <a:defRPr sz="6066" kern="1200">
          <a:solidFill>
            <a:schemeClr val="tx1"/>
          </a:solidFill>
          <a:latin typeface="+mn-lt"/>
          <a:ea typeface="+mn-ea"/>
          <a:cs typeface="+mn-cs"/>
        </a:defRPr>
      </a:lvl3pPr>
      <a:lvl4pPr marL="4622429" algn="l" defTabSz="3081619" rtl="0" eaLnBrk="1" latinLnBrk="0" hangingPunct="1">
        <a:defRPr sz="6066" kern="1200">
          <a:solidFill>
            <a:schemeClr val="tx1"/>
          </a:solidFill>
          <a:latin typeface="+mn-lt"/>
          <a:ea typeface="+mn-ea"/>
          <a:cs typeface="+mn-cs"/>
        </a:defRPr>
      </a:lvl4pPr>
      <a:lvl5pPr marL="6163239" algn="l" defTabSz="3081619" rtl="0" eaLnBrk="1" latinLnBrk="0" hangingPunct="1">
        <a:defRPr sz="6066" kern="1200">
          <a:solidFill>
            <a:schemeClr val="tx1"/>
          </a:solidFill>
          <a:latin typeface="+mn-lt"/>
          <a:ea typeface="+mn-ea"/>
          <a:cs typeface="+mn-cs"/>
        </a:defRPr>
      </a:lvl5pPr>
      <a:lvl6pPr marL="7704049" algn="l" defTabSz="3081619" rtl="0" eaLnBrk="1" latinLnBrk="0" hangingPunct="1">
        <a:defRPr sz="6066" kern="1200">
          <a:solidFill>
            <a:schemeClr val="tx1"/>
          </a:solidFill>
          <a:latin typeface="+mn-lt"/>
          <a:ea typeface="+mn-ea"/>
          <a:cs typeface="+mn-cs"/>
        </a:defRPr>
      </a:lvl6pPr>
      <a:lvl7pPr marL="9244858" algn="l" defTabSz="3081619" rtl="0" eaLnBrk="1" latinLnBrk="0" hangingPunct="1">
        <a:defRPr sz="6066" kern="1200">
          <a:solidFill>
            <a:schemeClr val="tx1"/>
          </a:solidFill>
          <a:latin typeface="+mn-lt"/>
          <a:ea typeface="+mn-ea"/>
          <a:cs typeface="+mn-cs"/>
        </a:defRPr>
      </a:lvl7pPr>
      <a:lvl8pPr marL="10785668" algn="l" defTabSz="3081619" rtl="0" eaLnBrk="1" latinLnBrk="0" hangingPunct="1">
        <a:defRPr sz="6066" kern="1200">
          <a:solidFill>
            <a:schemeClr val="tx1"/>
          </a:solidFill>
          <a:latin typeface="+mn-lt"/>
          <a:ea typeface="+mn-ea"/>
          <a:cs typeface="+mn-cs"/>
        </a:defRPr>
      </a:lvl8pPr>
      <a:lvl9pPr marL="12326478" algn="l" defTabSz="3081619" rtl="0" eaLnBrk="1" latinLnBrk="0" hangingPunct="1">
        <a:defRPr sz="60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hoek 31">
            <a:extLst>
              <a:ext uri="{FF2B5EF4-FFF2-40B4-BE49-F238E27FC236}">
                <a16:creationId xmlns:a16="http://schemas.microsoft.com/office/drawing/2014/main" id="{393167BD-734E-F686-52B8-C19524E9CA4E}"/>
              </a:ext>
            </a:extLst>
          </p:cNvPr>
          <p:cNvSpPr/>
          <p:nvPr/>
        </p:nvSpPr>
        <p:spPr>
          <a:xfrm>
            <a:off x="-1" y="0"/>
            <a:ext cx="14423926" cy="430561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solidFill>
                  <a:schemeClr val="bg2"/>
                </a:solidFill>
              </a:rPr>
              <a:t>P</a:t>
            </a:r>
          </a:p>
        </p:txBody>
      </p:sp>
      <p:sp>
        <p:nvSpPr>
          <p:cNvPr id="3" name="Titel 2">
            <a:extLst>
              <a:ext uri="{FF2B5EF4-FFF2-40B4-BE49-F238E27FC236}">
                <a16:creationId xmlns:a16="http://schemas.microsoft.com/office/drawing/2014/main" id="{C9484A38-808E-49C3-AC6A-5F38EC734FFE}"/>
              </a:ext>
            </a:extLst>
          </p:cNvPr>
          <p:cNvSpPr>
            <a:spLocks noGrp="1"/>
          </p:cNvSpPr>
          <p:nvPr>
            <p:ph type="title"/>
          </p:nvPr>
        </p:nvSpPr>
        <p:spPr>
          <a:xfrm>
            <a:off x="1386010" y="17714453"/>
            <a:ext cx="10569198" cy="15257987"/>
          </a:xfrm>
        </p:spPr>
        <p:txBody>
          <a:bodyPr>
            <a:normAutofit/>
          </a:bodyPr>
          <a:lstStyle/>
          <a:p>
            <a:pPr>
              <a:lnSpc>
                <a:spcPct val="100000"/>
              </a:lnSpc>
            </a:pPr>
            <a:r>
              <a:rPr lang="nl-BE" dirty="0"/>
              <a:t>Letterklok</a:t>
            </a:r>
            <a:br>
              <a:rPr lang="nl-BE" dirty="0">
                <a:solidFill>
                  <a:srgbClr val="E00020"/>
                </a:solidFill>
              </a:rPr>
            </a:br>
            <a:br>
              <a:rPr lang="nl-BE" sz="6000" dirty="0">
                <a:solidFill>
                  <a:schemeClr val="accent6">
                    <a:lumMod val="60000"/>
                    <a:lumOff val="40000"/>
                  </a:schemeClr>
                </a:solidFill>
              </a:rPr>
            </a:br>
            <a:r>
              <a:rPr lang="nl-BE" sz="6000" dirty="0">
                <a:solidFill>
                  <a:srgbClr val="FF0000"/>
                </a:solidFill>
              </a:rPr>
              <a:t>See Time </a:t>
            </a:r>
            <a:r>
              <a:rPr lang="nl-BE" sz="6000" dirty="0" err="1">
                <a:solidFill>
                  <a:srgbClr val="FF0000"/>
                </a:solidFill>
              </a:rPr>
              <a:t>Differently</a:t>
            </a:r>
            <a:br>
              <a:rPr lang="nl-BE" sz="6000" dirty="0">
                <a:solidFill>
                  <a:schemeClr val="accent6">
                    <a:lumMod val="60000"/>
                    <a:lumOff val="40000"/>
                  </a:schemeClr>
                </a:solidFill>
              </a:rPr>
            </a:br>
            <a:br>
              <a:rPr lang="nl-BE" sz="6000" dirty="0">
                <a:solidFill>
                  <a:schemeClr val="accent6">
                    <a:lumMod val="60000"/>
                    <a:lumOff val="40000"/>
                  </a:schemeClr>
                </a:solidFill>
              </a:rPr>
            </a:br>
            <a:r>
              <a:rPr lang="nl-BE" sz="2800" dirty="0">
                <a:solidFill>
                  <a:schemeClr val="accent6">
                    <a:lumMod val="60000"/>
                    <a:lumOff val="40000"/>
                  </a:schemeClr>
                </a:solidFill>
              </a:rPr>
              <a:t>De letterklok toont de tijd op een alternatieve maar speelse manier. De traditionele cijfers worden vervangen door volledige woorden, waarbij alle mogelijke combinaties op één tekstpaneel te vinden zijn.</a:t>
            </a:r>
            <a:br>
              <a:rPr lang="nl-BE" sz="2800" dirty="0">
                <a:solidFill>
                  <a:schemeClr val="accent6">
                    <a:lumMod val="60000"/>
                    <a:lumOff val="40000"/>
                  </a:schemeClr>
                </a:solidFill>
              </a:rPr>
            </a:br>
            <a:br>
              <a:rPr lang="nl-BE" sz="2800" dirty="0">
                <a:solidFill>
                  <a:schemeClr val="accent6">
                    <a:lumMod val="60000"/>
                    <a:lumOff val="40000"/>
                  </a:schemeClr>
                </a:solidFill>
              </a:rPr>
            </a:br>
            <a:r>
              <a:rPr lang="nl-BE" sz="2800" dirty="0">
                <a:solidFill>
                  <a:schemeClr val="accent6">
                    <a:lumMod val="60000"/>
                    <a:lumOff val="40000"/>
                  </a:schemeClr>
                </a:solidFill>
              </a:rPr>
              <a:t>De </a:t>
            </a:r>
            <a:r>
              <a:rPr lang="nl-BE" sz="2800" dirty="0" err="1">
                <a:solidFill>
                  <a:schemeClr val="accent6">
                    <a:lumMod val="60000"/>
                    <a:lumOff val="40000"/>
                  </a:schemeClr>
                </a:solidFill>
              </a:rPr>
              <a:t>ledstrips</a:t>
            </a:r>
            <a:r>
              <a:rPr lang="nl-BE" sz="2800" dirty="0">
                <a:solidFill>
                  <a:schemeClr val="accent6">
                    <a:lumMod val="60000"/>
                    <a:lumOff val="40000"/>
                  </a:schemeClr>
                </a:solidFill>
              </a:rPr>
              <a:t> achter het paneel worden aangestuurd door een ESP32 microcontroller, die door middel van een real-time klok data doorstuurt naar de </a:t>
            </a:r>
            <a:r>
              <a:rPr lang="nl-BE" sz="2800" dirty="0" err="1">
                <a:solidFill>
                  <a:schemeClr val="accent6">
                    <a:lumMod val="60000"/>
                    <a:lumOff val="40000"/>
                  </a:schemeClr>
                </a:solidFill>
              </a:rPr>
              <a:t>ledstrips</a:t>
            </a:r>
            <a:r>
              <a:rPr lang="nl-BE" sz="2800" dirty="0">
                <a:solidFill>
                  <a:schemeClr val="accent6">
                    <a:lumMod val="60000"/>
                    <a:lumOff val="40000"/>
                  </a:schemeClr>
                </a:solidFill>
              </a:rPr>
              <a:t>.</a:t>
            </a:r>
            <a:br>
              <a:rPr lang="nl-BE" sz="2800" dirty="0">
                <a:solidFill>
                  <a:schemeClr val="accent6">
                    <a:lumMod val="60000"/>
                    <a:lumOff val="40000"/>
                  </a:schemeClr>
                </a:solidFill>
              </a:rPr>
            </a:br>
            <a:br>
              <a:rPr lang="nl-BE" sz="2800" dirty="0">
                <a:solidFill>
                  <a:schemeClr val="accent6">
                    <a:lumMod val="60000"/>
                    <a:lumOff val="40000"/>
                  </a:schemeClr>
                </a:solidFill>
              </a:rPr>
            </a:br>
            <a:r>
              <a:rPr lang="nl-BE" sz="2800" dirty="0">
                <a:solidFill>
                  <a:schemeClr val="accent6">
                    <a:lumMod val="60000"/>
                    <a:lumOff val="40000"/>
                  </a:schemeClr>
                </a:solidFill>
              </a:rPr>
              <a:t>Vervolgens worden de juiste </a:t>
            </a:r>
            <a:r>
              <a:rPr lang="nl-BE" sz="2800" dirty="0" err="1">
                <a:solidFill>
                  <a:schemeClr val="accent6">
                    <a:lumMod val="60000"/>
                    <a:lumOff val="40000"/>
                  </a:schemeClr>
                </a:solidFill>
              </a:rPr>
              <a:t>leds</a:t>
            </a:r>
            <a:r>
              <a:rPr lang="nl-BE" sz="2800" dirty="0">
                <a:solidFill>
                  <a:schemeClr val="accent6">
                    <a:lumMod val="60000"/>
                    <a:lumOff val="40000"/>
                  </a:schemeClr>
                </a:solidFill>
              </a:rPr>
              <a:t> en de bijbehorende letters opgelicht waardoor de huidige tijd wordt weergegeven!</a:t>
            </a:r>
            <a:br>
              <a:rPr lang="nl-BE" sz="2800" dirty="0">
                <a:solidFill>
                  <a:schemeClr val="accent6">
                    <a:lumMod val="60000"/>
                    <a:lumOff val="40000"/>
                  </a:schemeClr>
                </a:solidFill>
              </a:rPr>
            </a:br>
            <a:br>
              <a:rPr lang="nl-BE" sz="2800" dirty="0">
                <a:solidFill>
                  <a:schemeClr val="accent6">
                    <a:lumMod val="60000"/>
                    <a:lumOff val="40000"/>
                  </a:schemeClr>
                </a:solidFill>
              </a:rPr>
            </a:br>
            <a:r>
              <a:rPr lang="nl-BE" sz="2800" dirty="0">
                <a:solidFill>
                  <a:schemeClr val="accent6">
                    <a:lumMod val="60000"/>
                    <a:lumOff val="40000"/>
                  </a:schemeClr>
                </a:solidFill>
              </a:rPr>
              <a:t>Deze letterklok wordt om de 5 minuten geüpdatet.</a:t>
            </a:r>
            <a:endParaRPr lang="nl-BE" dirty="0">
              <a:solidFill>
                <a:schemeClr val="accent6">
                  <a:lumMod val="60000"/>
                  <a:lumOff val="40000"/>
                </a:schemeClr>
              </a:solidFill>
            </a:endParaRPr>
          </a:p>
        </p:txBody>
      </p:sp>
      <p:sp>
        <p:nvSpPr>
          <p:cNvPr id="36" name="Vrije vorm: vorm 35">
            <a:extLst>
              <a:ext uri="{FF2B5EF4-FFF2-40B4-BE49-F238E27FC236}">
                <a16:creationId xmlns:a16="http://schemas.microsoft.com/office/drawing/2014/main" id="{4469843F-E20E-D478-51C6-39DE0239F2E1}"/>
              </a:ext>
            </a:extLst>
          </p:cNvPr>
          <p:cNvSpPr/>
          <p:nvPr/>
        </p:nvSpPr>
        <p:spPr>
          <a:xfrm>
            <a:off x="1" y="34006675"/>
            <a:ext cx="3746089" cy="3097162"/>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37" name="Tekstvak 36">
            <a:extLst>
              <a:ext uri="{FF2B5EF4-FFF2-40B4-BE49-F238E27FC236}">
                <a16:creationId xmlns:a16="http://schemas.microsoft.com/office/drawing/2014/main" id="{E21252E1-C332-3BA0-492F-E63DFDB935D9}"/>
              </a:ext>
            </a:extLst>
          </p:cNvPr>
          <p:cNvSpPr txBox="1"/>
          <p:nvPr/>
        </p:nvSpPr>
        <p:spPr>
          <a:xfrm>
            <a:off x="4689253" y="34585760"/>
            <a:ext cx="7281673" cy="1938992"/>
          </a:xfrm>
          <a:prstGeom prst="rect">
            <a:avLst/>
          </a:prstGeom>
          <a:noFill/>
        </p:spPr>
        <p:txBody>
          <a:bodyPr wrap="none" rtlCol="0">
            <a:spAutoFit/>
          </a:bodyPr>
          <a:lstStyle/>
          <a:p>
            <a:r>
              <a:rPr lang="nl-BE" sz="6000">
                <a:solidFill>
                  <a:srgbClr val="E00020"/>
                </a:solidFill>
              </a:rPr>
              <a:t>Professionele bachelor</a:t>
            </a:r>
          </a:p>
          <a:p>
            <a:r>
              <a:rPr lang="nl-BE" sz="6000">
                <a:solidFill>
                  <a:srgbClr val="E00020"/>
                </a:solidFill>
              </a:rPr>
              <a:t>Elektronica-ICT</a:t>
            </a:r>
          </a:p>
        </p:txBody>
      </p:sp>
      <p:sp>
        <p:nvSpPr>
          <p:cNvPr id="38" name="Tekstvak 37">
            <a:extLst>
              <a:ext uri="{FF2B5EF4-FFF2-40B4-BE49-F238E27FC236}">
                <a16:creationId xmlns:a16="http://schemas.microsoft.com/office/drawing/2014/main" id="{BF453FA0-7C61-6C1A-4866-179843F539E5}"/>
              </a:ext>
            </a:extLst>
          </p:cNvPr>
          <p:cNvSpPr txBox="1"/>
          <p:nvPr/>
        </p:nvSpPr>
        <p:spPr>
          <a:xfrm>
            <a:off x="16392626" y="38978795"/>
            <a:ext cx="6811801" cy="1938992"/>
          </a:xfrm>
          <a:prstGeom prst="rect">
            <a:avLst/>
          </a:prstGeom>
          <a:noFill/>
        </p:spPr>
        <p:txBody>
          <a:bodyPr wrap="none" rtlCol="0">
            <a:spAutoFit/>
          </a:bodyPr>
          <a:lstStyle/>
          <a:p>
            <a:r>
              <a:rPr lang="nl-BE" sz="3000" b="1" dirty="0">
                <a:solidFill>
                  <a:srgbClr val="E00020"/>
                </a:solidFill>
              </a:rPr>
              <a:t>Team </a:t>
            </a:r>
          </a:p>
          <a:p>
            <a:pPr marL="457200" indent="-457200">
              <a:buFont typeface="Arial" panose="020B0604020202020204" pitchFamily="34" charset="0"/>
              <a:buChar char="•"/>
            </a:pPr>
            <a:r>
              <a:rPr lang="nl-BE" sz="3000" dirty="0"/>
              <a:t>Thomas </a:t>
            </a:r>
            <a:r>
              <a:rPr lang="nl-BE" sz="3000" dirty="0" err="1"/>
              <a:t>Oddery</a:t>
            </a:r>
            <a:r>
              <a:rPr lang="nl-BE" sz="3000" dirty="0"/>
              <a:t>, 2</a:t>
            </a:r>
            <a:r>
              <a:rPr lang="nl-BE" sz="3000" baseline="30000" dirty="0"/>
              <a:t>e</a:t>
            </a:r>
            <a:r>
              <a:rPr lang="nl-BE" sz="3000" dirty="0"/>
              <a:t> jaar – Software &amp; AI</a:t>
            </a:r>
          </a:p>
          <a:p>
            <a:pPr marL="457200" indent="-457200">
              <a:buFont typeface="Arial" panose="020B0604020202020204" pitchFamily="34" charset="0"/>
              <a:buChar char="•"/>
            </a:pPr>
            <a:r>
              <a:rPr lang="nl-BE" sz="3000" dirty="0" err="1"/>
              <a:t>Cerian</a:t>
            </a:r>
            <a:r>
              <a:rPr lang="nl-BE" sz="3000" dirty="0"/>
              <a:t> De Clerck, 2</a:t>
            </a:r>
            <a:r>
              <a:rPr lang="nl-BE" sz="3000" baseline="30000" dirty="0"/>
              <a:t>e</a:t>
            </a:r>
            <a:r>
              <a:rPr lang="nl-BE" sz="3000" dirty="0"/>
              <a:t> jaar - Hardware</a:t>
            </a:r>
          </a:p>
          <a:p>
            <a:pPr marL="457200" indent="-457200">
              <a:buFont typeface="Arial" panose="020B0604020202020204" pitchFamily="34" charset="0"/>
              <a:buChar char="•"/>
            </a:pPr>
            <a:r>
              <a:rPr lang="nl-BE" sz="3000" dirty="0"/>
              <a:t>Bram </a:t>
            </a:r>
            <a:r>
              <a:rPr lang="nl-BE" sz="3000" dirty="0" err="1"/>
              <a:t>Degeest</a:t>
            </a:r>
            <a:r>
              <a:rPr lang="nl-BE" sz="3000" dirty="0"/>
              <a:t>, 1</a:t>
            </a:r>
            <a:r>
              <a:rPr lang="nl-BE" sz="3000" baseline="30000" dirty="0"/>
              <a:t>ste</a:t>
            </a:r>
            <a:r>
              <a:rPr lang="nl-BE" sz="3000" dirty="0"/>
              <a:t> jaar</a:t>
            </a:r>
          </a:p>
        </p:txBody>
      </p:sp>
      <p:sp>
        <p:nvSpPr>
          <p:cNvPr id="44" name="Vrije vorm: vorm 43">
            <a:extLst>
              <a:ext uri="{FF2B5EF4-FFF2-40B4-BE49-F238E27FC236}">
                <a16:creationId xmlns:a16="http://schemas.microsoft.com/office/drawing/2014/main" id="{009258B9-4186-3293-B7AB-AA427CC4DA30}"/>
              </a:ext>
            </a:extLst>
          </p:cNvPr>
          <p:cNvSpPr/>
          <p:nvPr/>
        </p:nvSpPr>
        <p:spPr>
          <a:xfrm rot="5400000">
            <a:off x="3104621" y="920025"/>
            <a:ext cx="17325394" cy="15353161"/>
          </a:xfrm>
          <a:custGeom>
            <a:avLst/>
            <a:gdLst>
              <a:gd name="connsiteX0" fmla="*/ 0 w 4125123"/>
              <a:gd name="connsiteY0" fmla="*/ 0 h 3569112"/>
              <a:gd name="connsiteX1" fmla="*/ 2340568 w 4125123"/>
              <a:gd name="connsiteY1" fmla="*/ 0 h 3569112"/>
              <a:gd name="connsiteX2" fmla="*/ 4125123 w 4125123"/>
              <a:gd name="connsiteY2" fmla="*/ 1784556 h 3569112"/>
              <a:gd name="connsiteX3" fmla="*/ 2340568 w 4125123"/>
              <a:gd name="connsiteY3" fmla="*/ 3569112 h 3569112"/>
              <a:gd name="connsiteX4" fmla="*/ 0 w 4125123"/>
              <a:gd name="connsiteY4" fmla="*/ 3569112 h 356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123" h="3569112">
                <a:moveTo>
                  <a:pt x="0" y="0"/>
                </a:moveTo>
                <a:lnTo>
                  <a:pt x="2340568" y="0"/>
                </a:lnTo>
                <a:cubicBezTo>
                  <a:pt x="3326151" y="0"/>
                  <a:pt x="4125123" y="798972"/>
                  <a:pt x="4125123" y="1784556"/>
                </a:cubicBezTo>
                <a:cubicBezTo>
                  <a:pt x="4125123" y="2770136"/>
                  <a:pt x="3326151" y="3569112"/>
                  <a:pt x="2340568" y="3569112"/>
                </a:cubicBezTo>
                <a:lnTo>
                  <a:pt x="0" y="3569112"/>
                </a:lnTo>
                <a:close/>
              </a:path>
            </a:pathLst>
          </a:custGeom>
          <a:pattFill prst="ltUpDiag">
            <a:fgClr>
              <a:srgbClr val="E0002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52" name="Tekstvak 51">
            <a:extLst>
              <a:ext uri="{FF2B5EF4-FFF2-40B4-BE49-F238E27FC236}">
                <a16:creationId xmlns:a16="http://schemas.microsoft.com/office/drawing/2014/main" id="{1F12B631-D0A2-630F-5F02-5812D81F9D34}"/>
              </a:ext>
            </a:extLst>
          </p:cNvPr>
          <p:cNvSpPr txBox="1"/>
          <p:nvPr/>
        </p:nvSpPr>
        <p:spPr>
          <a:xfrm>
            <a:off x="-18480505" y="8037095"/>
            <a:ext cx="16511805" cy="13018949"/>
          </a:xfrm>
          <a:prstGeom prst="rect">
            <a:avLst/>
          </a:prstGeom>
          <a:noFill/>
        </p:spPr>
        <p:txBody>
          <a:bodyPr wrap="square" rtlCol="0">
            <a:spAutoFit/>
          </a:bodyPr>
          <a:lstStyle/>
          <a:p>
            <a:r>
              <a:rPr lang="nl-BE" sz="6000">
                <a:solidFill>
                  <a:srgbClr val="E00020"/>
                </a:solidFill>
              </a:rPr>
              <a:t>Instructies:</a:t>
            </a:r>
          </a:p>
          <a:p>
            <a:pPr marL="1143000" indent="-1143000">
              <a:buAutoNum type="arabicPeriod"/>
            </a:pPr>
            <a:r>
              <a:rPr lang="nl-BE" sz="6000">
                <a:solidFill>
                  <a:schemeClr val="bg2">
                    <a:lumMod val="50000"/>
                  </a:schemeClr>
                </a:solidFill>
              </a:rPr>
              <a:t>Pas de project titel aan en voeg een subtitel toe</a:t>
            </a:r>
          </a:p>
          <a:p>
            <a:pPr marL="1143000" indent="-1143000">
              <a:buAutoNum type="arabicPeriod"/>
            </a:pPr>
            <a:r>
              <a:rPr lang="nl-BE" sz="6000">
                <a:solidFill>
                  <a:schemeClr val="bg2">
                    <a:lumMod val="50000"/>
                  </a:schemeClr>
                </a:solidFill>
              </a:rPr>
              <a:t>Schrijf eronder een korte omschrijving van de probleemstelling, jullie uitwerking, de gebruikte componenten en welke leerstof jullie nodig hadden.</a:t>
            </a:r>
          </a:p>
          <a:p>
            <a:pPr marL="1143000" indent="-1143000">
              <a:buAutoNum type="arabicPeriod"/>
            </a:pPr>
            <a:r>
              <a:rPr lang="nl-BE" sz="6000">
                <a:solidFill>
                  <a:schemeClr val="bg2">
                    <a:lumMod val="50000"/>
                  </a:schemeClr>
                </a:solidFill>
              </a:rPr>
              <a:t>Vervang de 3 foto’s door mooie foto’s van jullie product/prototype.</a:t>
            </a:r>
          </a:p>
          <a:p>
            <a:pPr marL="1143000" indent="-1143000">
              <a:buAutoNum type="arabicPeriod"/>
            </a:pPr>
            <a:r>
              <a:rPr lang="nl-BE" sz="6000">
                <a:solidFill>
                  <a:schemeClr val="bg2">
                    <a:lumMod val="50000"/>
                  </a:schemeClr>
                </a:solidFill>
              </a:rPr>
              <a:t>Noteer jullie namen bij het team</a:t>
            </a:r>
          </a:p>
          <a:p>
            <a:pPr marL="1143000" indent="-1143000">
              <a:buAutoNum type="arabicPeriod"/>
            </a:pPr>
            <a:r>
              <a:rPr lang="nl-BE" sz="6000">
                <a:solidFill>
                  <a:schemeClr val="bg2">
                    <a:lumMod val="50000"/>
                  </a:schemeClr>
                </a:solidFill>
              </a:rPr>
              <a:t>Indien een leerlijn niet werd gebruikt in jullie project, vervang het vinkje dan door een leeg vierkantje.</a:t>
            </a:r>
          </a:p>
          <a:p>
            <a:pPr marL="1143000" indent="-1143000">
              <a:buAutoNum type="arabicPeriod"/>
            </a:pPr>
            <a:r>
              <a:rPr lang="nl-BE" sz="6000">
                <a:solidFill>
                  <a:schemeClr val="bg2">
                    <a:lumMod val="50000"/>
                  </a:schemeClr>
                </a:solidFill>
              </a:rPr>
              <a:t>Vervang de QR code door eentje die verwijst naar jullie GitHub </a:t>
            </a:r>
            <a:r>
              <a:rPr lang="nl-BE" sz="6000" err="1">
                <a:solidFill>
                  <a:schemeClr val="bg2">
                    <a:lumMod val="50000"/>
                  </a:schemeClr>
                </a:solidFill>
              </a:rPr>
              <a:t>repository</a:t>
            </a:r>
            <a:r>
              <a:rPr lang="nl-BE" sz="6000">
                <a:solidFill>
                  <a:schemeClr val="bg2">
                    <a:lumMod val="50000"/>
                  </a:schemeClr>
                </a:solidFill>
              </a:rPr>
              <a:t>.</a:t>
            </a:r>
          </a:p>
        </p:txBody>
      </p:sp>
      <p:sp>
        <p:nvSpPr>
          <p:cNvPr id="2" name="Tekstvak 1">
            <a:extLst>
              <a:ext uri="{FF2B5EF4-FFF2-40B4-BE49-F238E27FC236}">
                <a16:creationId xmlns:a16="http://schemas.microsoft.com/office/drawing/2014/main" id="{E5D1BB34-8DFD-1A6C-46EE-D709F1A2E3EE}"/>
              </a:ext>
            </a:extLst>
          </p:cNvPr>
          <p:cNvSpPr txBox="1"/>
          <p:nvPr/>
        </p:nvSpPr>
        <p:spPr>
          <a:xfrm>
            <a:off x="3111122" y="38386185"/>
            <a:ext cx="8549135" cy="2308324"/>
          </a:xfrm>
          <a:prstGeom prst="rect">
            <a:avLst/>
          </a:prstGeom>
          <a:noFill/>
        </p:spPr>
        <p:txBody>
          <a:bodyPr wrap="none" rtlCol="0">
            <a:spAutoFit/>
          </a:bodyPr>
          <a:lstStyle/>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Software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Hardware Engineering</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Network- &amp; System administration</a:t>
            </a:r>
          </a:p>
          <a:p>
            <a:pPr marL="457200" indent="-457200">
              <a:buFont typeface="Wingdings" panose="05000000000000000000" pitchFamily="2" charset="2"/>
              <a:buChar char="þ"/>
            </a:pPr>
            <a:r>
              <a:rPr lang="en-GB" sz="3600" dirty="0">
                <a:solidFill>
                  <a:schemeClr val="accent6">
                    <a:lumMod val="60000"/>
                    <a:lumOff val="40000"/>
                  </a:schemeClr>
                </a:solidFill>
                <a:latin typeface="Segoe UI Black" panose="020B0A02040204020203" pitchFamily="34" charset="0"/>
                <a:ea typeface="Segoe UI Black" panose="020B0A02040204020203" pitchFamily="34" charset="0"/>
                <a:cs typeface="+mj-cs"/>
              </a:rPr>
              <a:t>Personal development</a:t>
            </a:r>
          </a:p>
        </p:txBody>
      </p:sp>
      <p:sp>
        <p:nvSpPr>
          <p:cNvPr id="7" name="Rechthoek: met één afgeschuinde hoek 6">
            <a:extLst>
              <a:ext uri="{FF2B5EF4-FFF2-40B4-BE49-F238E27FC236}">
                <a16:creationId xmlns:a16="http://schemas.microsoft.com/office/drawing/2014/main" id="{34C7BD37-082C-AF3E-2789-184C1EB42600}"/>
              </a:ext>
            </a:extLst>
          </p:cNvPr>
          <p:cNvSpPr/>
          <p:nvPr/>
        </p:nvSpPr>
        <p:spPr>
          <a:xfrm>
            <a:off x="14826227" y="10668000"/>
            <a:ext cx="14665984" cy="14874240"/>
          </a:xfrm>
          <a:prstGeom prst="snip1Rect">
            <a:avLst/>
          </a:prstGeom>
          <a:blipFill>
            <a:blip r:embed="rId2"/>
            <a:stretch>
              <a:fillRect l="-7514" t="-8254" b="-1774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1" name="Afbeelding 10" descr="Afbeelding met patroon, plein, pixel&#10;&#10;Automatisch gegenereerde beschrijving">
            <a:extLst>
              <a:ext uri="{FF2B5EF4-FFF2-40B4-BE49-F238E27FC236}">
                <a16:creationId xmlns:a16="http://schemas.microsoft.com/office/drawing/2014/main" id="{3B4CB1E4-FD7D-CA52-AFBE-69758BB2CBA0}"/>
              </a:ext>
            </a:extLst>
          </p:cNvPr>
          <p:cNvPicPr>
            <a:picLocks noChangeAspect="1"/>
          </p:cNvPicPr>
          <p:nvPr/>
        </p:nvPicPr>
        <p:blipFill>
          <a:blip r:embed="rId3"/>
          <a:stretch>
            <a:fillRect/>
          </a:stretch>
        </p:blipFill>
        <p:spPr>
          <a:xfrm>
            <a:off x="24469856" y="37879548"/>
            <a:ext cx="5022355" cy="5022355"/>
          </a:xfrm>
          <a:prstGeom prst="rect">
            <a:avLst/>
          </a:prstGeom>
        </p:spPr>
      </p:pic>
      <p:pic>
        <p:nvPicPr>
          <p:cNvPr id="5" name="Afbeelding 4" descr="Afbeelding met Elektrische bedrading, Elektriciteitsnetwerk, kabel, elektronica&#10;&#10;Automatisch gegenereerde beschrijving">
            <a:extLst>
              <a:ext uri="{FF2B5EF4-FFF2-40B4-BE49-F238E27FC236}">
                <a16:creationId xmlns:a16="http://schemas.microsoft.com/office/drawing/2014/main" id="{01B6655F-733B-C236-6839-0335EAC59A7A}"/>
              </a:ext>
            </a:extLst>
          </p:cNvPr>
          <p:cNvPicPr>
            <a:picLocks noChangeAspect="1"/>
          </p:cNvPicPr>
          <p:nvPr/>
        </p:nvPicPr>
        <p:blipFill rotWithShape="1">
          <a:blip r:embed="rId4"/>
          <a:srcRect b="24315"/>
          <a:stretch/>
        </p:blipFill>
        <p:spPr>
          <a:xfrm>
            <a:off x="13648110" y="26660408"/>
            <a:ext cx="8662466" cy="10634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a:extLst>
              <a:ext uri="{FF2B5EF4-FFF2-40B4-BE49-F238E27FC236}">
                <a16:creationId xmlns:a16="http://schemas.microsoft.com/office/drawing/2014/main" id="{C7BF48AC-EBF7-81A7-D282-A0CDE3091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4427" y="26660408"/>
            <a:ext cx="7123173" cy="10901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89948"/>
      </p:ext>
    </p:extLst>
  </p:cSld>
  <p:clrMapOvr>
    <a:masterClrMapping/>
  </p:clrMapOvr>
</p:sld>
</file>

<file path=ppt/theme/theme1.xml><?xml version="1.0" encoding="utf-8"?>
<a:theme xmlns:a="http://schemas.openxmlformats.org/drawingml/2006/main" name="Kantoorthema">
  <a:themeElements>
    <a:clrScheme name="vives">
      <a:dk1>
        <a:sysClr val="windowText" lastClr="000000"/>
      </a:dk1>
      <a:lt1>
        <a:sysClr val="window" lastClr="FFFFFF"/>
      </a:lt1>
      <a:dk2>
        <a:srgbClr val="525252"/>
      </a:dk2>
      <a:lt2>
        <a:srgbClr val="D3D0BB"/>
      </a:lt2>
      <a:accent1>
        <a:srgbClr val="E00020"/>
      </a:accent1>
      <a:accent2>
        <a:srgbClr val="FFABB7"/>
      </a:accent2>
      <a:accent3>
        <a:srgbClr val="9B9B9B"/>
      </a:accent3>
      <a:accent4>
        <a:srgbClr val="EFEEE9"/>
      </a:accent4>
      <a:accent5>
        <a:srgbClr val="FFFFFF"/>
      </a:accent5>
      <a:accent6>
        <a:srgbClr val="525252"/>
      </a:accent6>
      <a:hlink>
        <a:srgbClr val="FF0000"/>
      </a:hlink>
      <a:folHlink>
        <a:srgbClr val="E00020"/>
      </a:folHlink>
    </a:clrScheme>
    <a:fontScheme name="VIVES">
      <a:majorFont>
        <a:latin typeface="Segoe UI Black"/>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auteur-onderzoeksposter-2023" id="{5D0C1C79-FF0C-8948-82C0-AD0E84695E5A}" vid="{84E0E645-1F5A-234B-8281-48F1B2AD5A4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21bb7d-4033-42bd-968a-881fd459c073" xsi:nil="true"/>
    <lcf76f155ced4ddcb4097134ff3c332f xmlns="7af3f08f-6b65-4c98-b033-853692dc00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A315BEEDAF0940BE0419D11160810D" ma:contentTypeVersion="13" ma:contentTypeDescription="Een nieuw document maken." ma:contentTypeScope="" ma:versionID="65cc36ba5ecf2b8ae38cfb5d3600ecb6">
  <xsd:schema xmlns:xsd="http://www.w3.org/2001/XMLSchema" xmlns:xs="http://www.w3.org/2001/XMLSchema" xmlns:p="http://schemas.microsoft.com/office/2006/metadata/properties" xmlns:ns2="7af3f08f-6b65-4c98-b033-853692dc00be" xmlns:ns3="f921bb7d-4033-42bd-968a-881fd459c073" targetNamespace="http://schemas.microsoft.com/office/2006/metadata/properties" ma:root="true" ma:fieldsID="4337c3901829783fe22243fefdc46442" ns2:_="" ns3:_="">
    <xsd:import namespace="7af3f08f-6b65-4c98-b033-853692dc00be"/>
    <xsd:import namespace="f921bb7d-4033-42bd-968a-881fd459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3f08f-6b65-4c98-b033-853692dc00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0460a840-b235-4d39-b436-fe20d012a4a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21bb7d-4033-42bd-968a-881fd459c0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f4a-c383-46c1-98ae-31cbdcd71064}" ma:internalName="TaxCatchAll" ma:showField="CatchAllData" ma:web="f921bb7d-4033-42bd-968a-881fd459c0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7EB90-66CA-4409-98FF-5024AA619E64}">
  <ds:schemaRefs>
    <ds:schemaRef ds:uri="7af3f08f-6b65-4c98-b033-853692dc00be"/>
    <ds:schemaRef ds:uri="f921bb7d-4033-42bd-968a-881fd459c0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9BCEE1-615B-41DE-9A08-D2B491EEAFBE}">
  <ds:schemaRefs>
    <ds:schemaRef ds:uri="7af3f08f-6b65-4c98-b033-853692dc00be"/>
    <ds:schemaRef ds:uri="f921bb7d-4033-42bd-968a-881fd459c0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FA04DA-A2C1-4A00-9FA4-1F6991DE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sjabloon poster project experience</Template>
  <TotalTime>0</TotalTime>
  <Words>219</Words>
  <Application>Microsoft Office PowerPoint</Application>
  <PresentationFormat>Aangepast</PresentationFormat>
  <Paragraphs>19</Paragraphs>
  <Slides>1</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vt:i4>
      </vt:variant>
    </vt:vector>
  </HeadingPairs>
  <TitlesOfParts>
    <vt:vector size="7" baseType="lpstr">
      <vt:lpstr>Arial</vt:lpstr>
      <vt:lpstr>Calibri</vt:lpstr>
      <vt:lpstr>Segoe UI</vt:lpstr>
      <vt:lpstr>Segoe UI Black</vt:lpstr>
      <vt:lpstr>Wingdings</vt:lpstr>
      <vt:lpstr>Kantoorthema</vt:lpstr>
      <vt:lpstr>Letterklok  See Time Differently  De letterklok toont de tijd op een alternatieve maar speelse manier. De traditionele cijfers worden vervangen door volledige woorden, waarbij alle mogelijke combinaties op één tekstpaneel te vinden zijn.  De ledstrips achter het paneel worden aangestuurd door een ESP32 microcontroller, die door middel van een real-time klok data doorstuurt naar de ledstrips.  Vervolgens worden de juiste leds en de bijbehorende letters opgelicht waardoor de huidige tijd wordt weergegeven!  Deze letterklok wordt om de 5 minuten geüpdatet.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titel Omschrijving in korte zin</dc:title>
  <dc:creator>Ronny Mees</dc:creator>
  <cp:lastModifiedBy>Cérian De Clerck</cp:lastModifiedBy>
  <cp:revision>5</cp:revision>
  <dcterms:created xsi:type="dcterms:W3CDTF">2023-09-18T11:28:10Z</dcterms:created>
  <dcterms:modified xsi:type="dcterms:W3CDTF">2024-05-06T10:15:25Z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0x0101001EA315BEEDAF0940BE0419D11160810D</vt:lpwstr>
  </property>
  <property fmtid="{D5CDD505-2E9C-101B-9397-08002B2CF9AE}" pid="3" name="Referentiekader">
    <vt:lpwstr/>
  </property>
  <property fmtid="{D5CDD505-2E9C-101B-9397-08002B2CF9AE}" pid="4" name="Academiejaar">
    <vt:lpwstr/>
  </property>
  <property fmtid="{D5CDD505-2E9C-101B-9397-08002B2CF9AE}" pid="5" name="MediaServiceImageTags">
    <vt:lpwstr/>
  </property>
</Properties>
</file>